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svg"/><Relationship Id="rId5" Type="http://schemas.openxmlformats.org/officeDocument/2006/relationships/image" Target="../media/image-1-5.png"/><Relationship Id="rId6" Type="http://schemas.openxmlformats.org/officeDocument/2006/relationships/image" Target="../media/image-1-6.sv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image" Target="../media/image-10-10.png"/><Relationship Id="rId11" Type="http://schemas.openxmlformats.org/officeDocument/2006/relationships/image" Target="../media/image-10-11.png"/><Relationship Id="rId12" Type="http://schemas.openxmlformats.org/officeDocument/2006/relationships/image" Target="../media/image-10-12.svg"/><Relationship Id="rId13" Type="http://schemas.openxmlformats.org/officeDocument/2006/relationships/slideLayout" Target="../slideLayouts/slideLayout11.xml"/><Relationship Id="rId1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488" y="1655088"/>
            <a:ext cx="4919424" cy="49194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2204323"/>
            <a:ext cx="613469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CHC – </a:t>
            </a:r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HoverCraft Mobility</a:t>
            </a:r>
            <a:endParaRPr lang="en-US" sz="3550" dirty="0"/>
          </a:p>
        </p:txBody>
      </p:sp>
      <p:sp>
        <p:nvSpPr>
          <p:cNvPr id="5" name="Text 1"/>
          <p:cNvSpPr/>
          <p:nvPr/>
        </p:nvSpPr>
        <p:spPr>
          <a:xfrm>
            <a:off x="793790" y="311146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Interface Neural e Propulsão Pneumática para Mobilidade Inclusiva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793790" y="3737134"/>
            <a:ext cx="2507456" cy="426244"/>
          </a:xfrm>
          <a:prstGeom prst="roundRect">
            <a:avLst>
              <a:gd name="adj" fmla="val 6386"/>
            </a:avLst>
          </a:prstGeom>
          <a:solidFill>
            <a:srgbClr val="372015"/>
          </a:solidFill>
          <a:ln/>
        </p:spPr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878" y="3859530"/>
            <a:ext cx="181451" cy="1814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202055" y="3805118"/>
            <a:ext cx="196310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TECNOLOGIA SOCIAL</a:t>
            </a:r>
            <a:endParaRPr lang="en-US" sz="1400" dirty="0"/>
          </a:p>
        </p:txBody>
      </p:sp>
      <p:sp>
        <p:nvSpPr>
          <p:cNvPr id="9" name="Shape 4"/>
          <p:cNvSpPr/>
          <p:nvPr/>
        </p:nvSpPr>
        <p:spPr>
          <a:xfrm>
            <a:off x="3414593" y="3729514"/>
            <a:ext cx="2712720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E2C2B3"/>
            </a:solidFill>
            <a:prstDash val="solid"/>
          </a:ln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8302" y="3859530"/>
            <a:ext cx="181451" cy="1814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830479" y="3805118"/>
            <a:ext cx="215312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DESIGN DE INTERAÇÃO</a:t>
            </a:r>
            <a:endParaRPr lang="en-US" sz="1400" dirty="0"/>
          </a:p>
        </p:txBody>
      </p:sp>
      <p:sp>
        <p:nvSpPr>
          <p:cNvPr id="12" name="Text 6"/>
          <p:cNvSpPr/>
          <p:nvPr/>
        </p:nvSpPr>
        <p:spPr>
          <a:xfrm>
            <a:off x="793790" y="442614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504420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793790" y="566225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Bruno José - Senior Creative Lead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6210"/>
            <a:ext cx="109728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CAPÍTULO 8</a:t>
            </a:r>
            <a:endParaRPr lang="en-US" sz="1400" dirty="0"/>
          </a:p>
        </p:txBody>
      </p:sp>
      <p:sp>
        <p:nvSpPr>
          <p:cNvPr id="3" name="Text 1"/>
          <p:cNvSpPr/>
          <p:nvPr/>
        </p:nvSpPr>
        <p:spPr>
          <a:xfrm>
            <a:off x="793790" y="1555194"/>
            <a:ext cx="105713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Segurança Ativa: Sistema LiDAR 360º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1857256" y="27855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Detecção Contínua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276005"/>
            <a:ext cx="389870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Matriz de sensores LiDAR mapeia o ambiente em 360 graus, identificando obstáculos, desnível e superfícies perigosas.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615208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6731" y="3420666"/>
            <a:ext cx="339328" cy="3393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790" y="2604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IA de Navegação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3094553"/>
            <a:ext cx="38988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Algoritmos de inteligência artificial corrigem automaticamente a rota para evitar colisões, mantendo a intenção do usuário.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615208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2604" y="3809167"/>
            <a:ext cx="339328" cy="3393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37790" y="5249228"/>
            <a:ext cx="28496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Proteção Autônoma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937790" y="5739646"/>
            <a:ext cx="38988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Se um perigo iminente for detectado, o sistema pode assumir controle temporário para garantir segurança máxima.</a:t>
            </a:r>
            <a:endParaRPr lang="en-US" sz="17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615208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4103" y="6035040"/>
            <a:ext cx="339328" cy="33932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857256" y="52492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Alertas Preventivos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793790" y="5739646"/>
            <a:ext cx="389870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Feedback multimodal (visual, háptico e sonoro) avisa sobre mudanças críticas no terreno antes que se tornem problemas.</a:t>
            </a:r>
            <a:endParaRPr lang="en-US" sz="1750" dirty="0"/>
          </a:p>
        </p:txBody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615208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38230" y="5646539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07763" y="748308"/>
            <a:ext cx="758666" cy="160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95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CONCLUSÃO</a:t>
            </a:r>
            <a:endParaRPr lang="en-US" sz="950" dirty="0"/>
          </a:p>
        </p:txBody>
      </p:sp>
      <p:sp>
        <p:nvSpPr>
          <p:cNvPr id="3" name="Text 1"/>
          <p:cNvSpPr/>
          <p:nvPr/>
        </p:nvSpPr>
        <p:spPr>
          <a:xfrm>
            <a:off x="2107763" y="994529"/>
            <a:ext cx="9052441" cy="471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Impacto na Independência e Qualidade de Vida</a:t>
            </a:r>
            <a:endParaRPr lang="en-US" sz="2950" dirty="0"/>
          </a:p>
        </p:txBody>
      </p:sp>
      <p:sp>
        <p:nvSpPr>
          <p:cNvPr id="4" name="Text 2"/>
          <p:cNvSpPr/>
          <p:nvPr/>
        </p:nvSpPr>
        <p:spPr>
          <a:xfrm>
            <a:off x="2107763" y="1692116"/>
            <a:ext cx="3387923" cy="498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100%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2858333" y="2340769"/>
            <a:ext cx="1886664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Autonomia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2107763" y="2636877"/>
            <a:ext cx="3387923" cy="40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Controle total sem dependência de cuidadores ou interfaces físicas exaustivas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5621179" y="1692116"/>
            <a:ext cx="3387923" cy="498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0</a:t>
            </a:r>
            <a:endParaRPr lang="en-US" sz="3900" dirty="0"/>
          </a:p>
        </p:txBody>
      </p:sp>
      <p:sp>
        <p:nvSpPr>
          <p:cNvPr id="8" name="Text 6"/>
          <p:cNvSpPr/>
          <p:nvPr/>
        </p:nvSpPr>
        <p:spPr>
          <a:xfrm>
            <a:off x="6371749" y="2340769"/>
            <a:ext cx="1886664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Vibração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5621179" y="2636877"/>
            <a:ext cx="3387923" cy="40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Eliminação completa de espasmos musculares causados por trepidação do solo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9134594" y="1692116"/>
            <a:ext cx="3387923" cy="498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∞</a:t>
            </a:r>
            <a:endParaRPr lang="en-US" sz="3900" dirty="0"/>
          </a:p>
        </p:txBody>
      </p:sp>
      <p:sp>
        <p:nvSpPr>
          <p:cNvPr id="11" name="Text 9"/>
          <p:cNvSpPr/>
          <p:nvPr/>
        </p:nvSpPr>
        <p:spPr>
          <a:xfrm>
            <a:off x="9885164" y="2340769"/>
            <a:ext cx="1886664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Terrenos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9134594" y="2636877"/>
            <a:ext cx="3387923" cy="40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Acesso a ambientes naturais antes impossíveis: praias, trilhas, gramados e água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2107763" y="3227419"/>
            <a:ext cx="10414754" cy="26432"/>
          </a:xfrm>
          <a:prstGeom prst="rect">
            <a:avLst/>
          </a:prstGeom>
          <a:solidFill>
            <a:srgbClr val="D3C9C5">
              <a:alpha val="50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2107763" y="3467100"/>
            <a:ext cx="2263973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 Legado do CHC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2107763" y="3850481"/>
            <a:ext cx="6101596" cy="603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Este projeto estabelece um novo paradigma onde </a:t>
            </a:r>
            <a:pPr algn="l" indent="0" marL="0">
              <a:lnSpc>
                <a:spcPts val="1550"/>
              </a:lnSpc>
              <a:buNone/>
            </a:pPr>
            <a:r>
              <a:rPr lang="en-US" sz="11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 tecnologia se adapta à mente humana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removendo o estigma da "limitação" e substituindo-o pela 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highlight>
                  <a:srgbClr val="E2C2B3"/>
                </a:highlight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"capacidade aumentada"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2107763" y="4544139"/>
            <a:ext cx="6101596" cy="40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 tecnologia social não é apenas sobre ferramentas — é sobre devolver dignidade, autonomia e a liberdade fundamental de explorar o mundo sem fronteiras.</a:t>
            </a:r>
            <a:endParaRPr lang="en-US" sz="1150" dirty="0"/>
          </a:p>
        </p:txBody>
      </p:sp>
      <p:sp>
        <p:nvSpPr>
          <p:cNvPr id="17" name="Shape 15"/>
          <p:cNvSpPr/>
          <p:nvPr/>
        </p:nvSpPr>
        <p:spPr>
          <a:xfrm>
            <a:off x="2107763" y="5059323"/>
            <a:ext cx="6101596" cy="907018"/>
          </a:xfrm>
          <a:prstGeom prst="roundRect">
            <a:avLst>
              <a:gd name="adj" fmla="val 2496"/>
            </a:avLst>
          </a:prstGeom>
          <a:solidFill>
            <a:srgbClr val="372015"/>
          </a:solidFill>
          <a:ln/>
        </p:spPr>
      </p:sp>
      <p:pic>
        <p:nvPicPr>
          <p:cNvPr id="1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8616" y="5275778"/>
            <a:ext cx="188595" cy="150852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2598063" y="5197316"/>
            <a:ext cx="5460444" cy="603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b="1" dirty="0">
                <a:solidFill>
                  <a:srgbClr val="FFFFFF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Próximos Passos: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Prototipagem funcional da saia adaptativa e refinamento dos algoritmos de IA para filtragem de ruído neural em ambientes de alto estímulo.</a:t>
            </a:r>
            <a:endParaRPr lang="en-US" sz="1150" dirty="0"/>
          </a:p>
        </p:txBody>
      </p:sp>
      <p:pic>
        <p:nvPicPr>
          <p:cNvPr id="2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121" y="3479721"/>
            <a:ext cx="3933825" cy="39338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2713" y="1380053"/>
            <a:ext cx="6033730" cy="672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Visão Geral do Projeto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52713" y="2255996"/>
            <a:ext cx="6300192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 projeto CHC visa proporcionar liberdade total de movimento para indivíduos com mobilidade severamente reduzida (como tetraplegia), permitindo o deslocamento em terrenos onde cadeiras de rodas convencionais falham: areia, grama, superfícies irregulares e até pequenos espelhos d'água.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52713" y="4470082"/>
            <a:ext cx="5376863" cy="672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Conceito Central</a:t>
            </a:r>
            <a:endParaRPr lang="en-US" sz="4200" dirty="0"/>
          </a:p>
        </p:txBody>
      </p:sp>
      <p:sp>
        <p:nvSpPr>
          <p:cNvPr id="5" name="Text 3"/>
          <p:cNvSpPr/>
          <p:nvPr/>
        </p:nvSpPr>
        <p:spPr>
          <a:xfrm>
            <a:off x="752713" y="5346025"/>
            <a:ext cx="630019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 projeto CHC reimagina a mobilidade assistiva, unindo </a:t>
            </a:r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propulsão pneumática Hovercraft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com </a:t>
            </a:r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controle neural direto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via Interface Cérebro-Computador (BCI).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52713" y="6534626"/>
            <a:ext cx="630019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endParaRPr lang="en-US" sz="16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5115" y="1151453"/>
            <a:ext cx="5926574" cy="59265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3423" y="635556"/>
            <a:ext cx="986314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5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CAPÍTULO 1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713423" y="1017627"/>
            <a:ext cx="8589169" cy="637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Liberdade Sem Fronteiras Físicas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713423" y="2094428"/>
            <a:ext cx="7038142" cy="9286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Nossa missão transcende a locomoção: oferecemos independência verdadeira para indivíduos com mobilidade severamente reduzida, eliminando barreiras geográficas, mecânicas e de controle.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713423" y="3229213"/>
            <a:ext cx="7038142" cy="1429583"/>
          </a:xfrm>
          <a:prstGeom prst="roundRect">
            <a:avLst>
              <a:gd name="adj" fmla="val 2139"/>
            </a:avLst>
          </a:prstGeom>
          <a:solidFill>
            <a:srgbClr val="372015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7258" y="3541871"/>
            <a:ext cx="254794" cy="20383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75886" y="3463290"/>
            <a:ext cx="6171843" cy="9286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Visão:</a:t>
            </a:r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Movimento sem atrito, controle sem limites. Para quem vive com alta dependência, a autonomia é a conquista mais significativa.</a:t>
            </a:r>
            <a:endParaRPr lang="en-US" sz="16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389" y="2135624"/>
            <a:ext cx="5313283" cy="53132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5088" y="1062514"/>
            <a:ext cx="974765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5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CAPÍTULO 2</a:t>
            </a:r>
            <a:endParaRPr lang="en-US" sz="1250" dirty="0"/>
          </a:p>
        </p:txBody>
      </p:sp>
      <p:sp>
        <p:nvSpPr>
          <p:cNvPr id="4" name="Text 1"/>
          <p:cNvSpPr/>
          <p:nvPr/>
        </p:nvSpPr>
        <p:spPr>
          <a:xfrm>
            <a:off x="705088" y="1437918"/>
            <a:ext cx="7733824" cy="1258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 Problema: Quando as Rodas Falham</a:t>
            </a:r>
            <a:endParaRPr lang="en-US" sz="3950" dirty="0"/>
          </a:p>
        </p:txBody>
      </p:sp>
      <p:sp>
        <p:nvSpPr>
          <p:cNvPr id="5" name="Shape 2"/>
          <p:cNvSpPr/>
          <p:nvPr/>
        </p:nvSpPr>
        <p:spPr>
          <a:xfrm>
            <a:off x="705088" y="2965252"/>
            <a:ext cx="3777496" cy="2650093"/>
          </a:xfrm>
          <a:prstGeom prst="roundRect">
            <a:avLst>
              <a:gd name="adj" fmla="val 1140"/>
            </a:avLst>
          </a:prstGeom>
          <a:solidFill>
            <a:srgbClr val="5F5153"/>
          </a:solidFill>
          <a:ln/>
        </p:spPr>
      </p:sp>
      <p:sp>
        <p:nvSpPr>
          <p:cNvPr id="6" name="Text 3"/>
          <p:cNvSpPr/>
          <p:nvPr/>
        </p:nvSpPr>
        <p:spPr>
          <a:xfrm>
            <a:off x="906542" y="3166705"/>
            <a:ext cx="259603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Exclusão Geográfica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06542" y="3588663"/>
            <a:ext cx="3374588" cy="1825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Rodas convencionais dependem da compactação do solo. Em areia, grama, cascalho e lama, a cadeira afunda ou trava, isolando o usuário de ambientes naturais e de lazer.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61416" y="2965252"/>
            <a:ext cx="3777496" cy="2650093"/>
          </a:xfrm>
          <a:prstGeom prst="roundRect">
            <a:avLst>
              <a:gd name="adj" fmla="val 1140"/>
            </a:avLst>
          </a:prstGeom>
          <a:solidFill>
            <a:srgbClr val="5F5153"/>
          </a:solidFill>
          <a:ln/>
        </p:spPr>
      </p:sp>
      <p:sp>
        <p:nvSpPr>
          <p:cNvPr id="9" name="Text 6"/>
          <p:cNvSpPr/>
          <p:nvPr/>
        </p:nvSpPr>
        <p:spPr>
          <a:xfrm>
            <a:off x="4862870" y="3166705"/>
            <a:ext cx="2518172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Fadiga de Interface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62870" y="3588663"/>
            <a:ext cx="3374588" cy="1521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Comandos por sopro (sip-and-puff) ou queixo são exaustivos e pouco intuitivos, gerando enorme carga cognitiva e física ao longo do dia.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05088" y="5794177"/>
            <a:ext cx="7733824" cy="1433274"/>
          </a:xfrm>
          <a:prstGeom prst="roundRect">
            <a:avLst>
              <a:gd name="adj" fmla="val 2108"/>
            </a:avLst>
          </a:prstGeom>
          <a:solidFill>
            <a:srgbClr val="5F5153"/>
          </a:solidFill>
          <a:ln/>
        </p:spPr>
      </p:sp>
      <p:sp>
        <p:nvSpPr>
          <p:cNvPr id="12" name="Text 9"/>
          <p:cNvSpPr/>
          <p:nvPr/>
        </p:nvSpPr>
        <p:spPr>
          <a:xfrm>
            <a:off x="906542" y="5995630"/>
            <a:ext cx="2518172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Vibração Nociva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06542" y="6417588"/>
            <a:ext cx="7330916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 trepidação do solo em cadeiras rígidas causa espasmos musculares involuntários e dores crônicas em usuários com lesões medulares.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24670" y="481846"/>
            <a:ext cx="727710" cy="160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90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CAPÍTULO 3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2124670" y="726996"/>
            <a:ext cx="6811685" cy="470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Justificativa Médica: Quem Precisa?</a:t>
            </a:r>
            <a:endParaRPr lang="en-US" sz="2950" dirty="0"/>
          </a:p>
        </p:txBody>
      </p:sp>
      <p:sp>
        <p:nvSpPr>
          <p:cNvPr id="4" name="Text 2"/>
          <p:cNvSpPr/>
          <p:nvPr/>
        </p:nvSpPr>
        <p:spPr>
          <a:xfrm>
            <a:off x="2124670" y="1458873"/>
            <a:ext cx="150376" cy="18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01</a:t>
            </a:r>
            <a:endParaRPr lang="en-US" sz="1150" dirty="0"/>
          </a:p>
        </p:txBody>
      </p:sp>
      <p:sp>
        <p:nvSpPr>
          <p:cNvPr id="5" name="Shape 3"/>
          <p:cNvSpPr/>
          <p:nvPr/>
        </p:nvSpPr>
        <p:spPr>
          <a:xfrm>
            <a:off x="2124670" y="1699141"/>
            <a:ext cx="5006935" cy="1524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6" name="Text 4"/>
          <p:cNvSpPr/>
          <p:nvPr/>
        </p:nvSpPr>
        <p:spPr>
          <a:xfrm>
            <a:off x="2124670" y="1804749"/>
            <a:ext cx="1880592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Tetraplegia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2124670" y="2139672"/>
            <a:ext cx="5006935" cy="400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Paralisia do pescoço para baixo. Interfaces físicas tradicionais como joysticks são impossíveis de usar.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2124670" y="2752487"/>
            <a:ext cx="150376" cy="18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02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2124670" y="2992755"/>
            <a:ext cx="5006935" cy="1524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0" name="Text 8"/>
          <p:cNvSpPr/>
          <p:nvPr/>
        </p:nvSpPr>
        <p:spPr>
          <a:xfrm>
            <a:off x="2124670" y="3098363"/>
            <a:ext cx="2323624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Hemiplegia e Paraplegia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2124670" y="3433286"/>
            <a:ext cx="5006935" cy="400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Limitações severas de membros que impedem o controle motor fino necessário para navegação precisa.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2124670" y="4046101"/>
            <a:ext cx="150376" cy="188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03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2124670" y="4286369"/>
            <a:ext cx="5006935" cy="1524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4" name="Text 12"/>
          <p:cNvSpPr/>
          <p:nvPr/>
        </p:nvSpPr>
        <p:spPr>
          <a:xfrm>
            <a:off x="2124670" y="4391978"/>
            <a:ext cx="2557343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Doenças Neuromusculares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2124670" y="4726900"/>
            <a:ext cx="5006935" cy="600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Como a Esclerose Lateral Amiotrófica (ELA), onde a degeneração progressiva elimina gradualmente todas as formas de controle físico.</a:t>
            </a:r>
            <a:endParaRPr lang="en-US" sz="115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6176" y="1458873"/>
            <a:ext cx="5006935" cy="5006935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7506176" y="6577965"/>
            <a:ext cx="5006935" cy="1102757"/>
          </a:xfrm>
          <a:prstGeom prst="roundRect">
            <a:avLst>
              <a:gd name="adj" fmla="val 2046"/>
            </a:avLst>
          </a:prstGeom>
          <a:solidFill>
            <a:srgbClr val="372015"/>
          </a:solidFill>
          <a:ln/>
        </p:spPr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552" y="6794183"/>
            <a:ext cx="188000" cy="150376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7994928" y="6715244"/>
            <a:ext cx="4367808" cy="800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highlight>
                  <a:srgbClr val="E2C2B3"/>
                </a:highlight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 Lacuna: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Cadeiras atuais não oferecem meios de interação suficientes para quem não possui controle motor das mãos, criando uma barreira de autonomia que o CHC visa extinguir.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5789" y="1463516"/>
            <a:ext cx="823555" cy="190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CAPÍTULO 4</a:t>
            </a:r>
            <a:endParaRPr lang="en-US" sz="1050" dirty="0"/>
          </a:p>
        </p:txBody>
      </p:sp>
      <p:sp>
        <p:nvSpPr>
          <p:cNvPr id="4" name="Text 1"/>
          <p:cNvSpPr/>
          <p:nvPr/>
        </p:nvSpPr>
        <p:spPr>
          <a:xfrm>
            <a:off x="595789" y="1756291"/>
            <a:ext cx="7218283" cy="531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Inovação 1: Propulsão Hovercraft</a:t>
            </a:r>
            <a:endParaRPr lang="en-US" sz="33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89" y="2479834"/>
            <a:ext cx="851178" cy="11594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74721" y="2649974"/>
            <a:ext cx="2127885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Colchão de Ar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1574721" y="2992398"/>
            <a:ext cx="6973491" cy="476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Turbinas toroidais silenciosas inflam uma saia flexível, criando um colchão de ar que eleva a cadeira acima do terreno.</a:t>
            </a:r>
            <a:endParaRPr lang="en-US" sz="13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89" y="3639264"/>
            <a:ext cx="851178" cy="115943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74721" y="3809405"/>
            <a:ext cx="2127885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Zero Atrito</a:t>
            </a:r>
            <a:endParaRPr lang="en-US" sz="1650" dirty="0"/>
          </a:p>
        </p:txBody>
      </p:sp>
      <p:sp>
        <p:nvSpPr>
          <p:cNvPr id="10" name="Text 5"/>
          <p:cNvSpPr/>
          <p:nvPr/>
        </p:nvSpPr>
        <p:spPr>
          <a:xfrm>
            <a:off x="1574721" y="4151828"/>
            <a:ext cx="6973491" cy="476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Elimina completamente a vibração e o atrito, oferecendo conforto absoluto e proteção contra espasmos musculares.</a:t>
            </a:r>
            <a:endParaRPr lang="en-US" sz="13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89" y="4798695"/>
            <a:ext cx="851178" cy="115943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74721" y="4968835"/>
            <a:ext cx="2302193" cy="265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Terrenos Impossíveis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1574721" y="5311259"/>
            <a:ext cx="6973491" cy="476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Permite travessia de areia, grama, lama e até pequenos espelhos d'água — superfícies onde rodas convencionais falham.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95789" y="6101834"/>
            <a:ext cx="7952423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Chassi em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fibra de carbono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biopolímeros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garante a leveza necessária para flutuação eficiente, enquanto turbinas sem hélices expostas eliminam o ruído característico de hovercrafts antigos.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07206" y="1126450"/>
            <a:ext cx="688062" cy="148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CAPÍTULO 5</a:t>
            </a:r>
            <a:endParaRPr lang="en-US" sz="850" dirty="0"/>
          </a:p>
        </p:txBody>
      </p:sp>
      <p:sp>
        <p:nvSpPr>
          <p:cNvPr id="3" name="Text 1"/>
          <p:cNvSpPr/>
          <p:nvPr/>
        </p:nvSpPr>
        <p:spPr>
          <a:xfrm>
            <a:off x="2407206" y="1352788"/>
            <a:ext cx="6272808" cy="444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Inovação 2: Controle Neural Direto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2407206" y="2020253"/>
            <a:ext cx="399442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Interface Cérebro-Computador (BCI)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2407206" y="2376130"/>
            <a:ext cx="4226362" cy="555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 CHC utiliza </a:t>
            </a:r>
            <a:pPr algn="l" indent="0" marL="0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16 sensores EEG secos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de alta fidelidade que capturam sinais cerebrais em tempo real, transformando a intenção neural em comando motor.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2407206" y="3107472"/>
            <a:ext cx="71080" cy="71080"/>
          </a:xfrm>
          <a:prstGeom prst="roundRect">
            <a:avLst>
              <a:gd name="adj" fmla="val 643219"/>
            </a:avLst>
          </a:prstGeom>
          <a:solidFill>
            <a:srgbClr val="E2C2B3"/>
          </a:solidFill>
          <a:ln/>
        </p:spPr>
      </p:sp>
      <p:sp>
        <p:nvSpPr>
          <p:cNvPr id="7" name="Text 5"/>
          <p:cNvSpPr/>
          <p:nvPr/>
        </p:nvSpPr>
        <p:spPr>
          <a:xfrm>
            <a:off x="2567464" y="3031927"/>
            <a:ext cx="206633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Calibração Automática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2567464" y="3343394"/>
            <a:ext cx="4066103" cy="370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 sistema detecta o headset BCI ao despertar e sincroniza automaticamente com os padrões neurais do usuário.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2407206" y="3967579"/>
            <a:ext cx="71080" cy="71080"/>
          </a:xfrm>
          <a:prstGeom prst="roundRect">
            <a:avLst>
              <a:gd name="adj" fmla="val 643219"/>
            </a:avLst>
          </a:prstGeom>
          <a:solidFill>
            <a:srgbClr val="E2C2B3"/>
          </a:solidFill>
          <a:ln/>
        </p:spPr>
      </p:sp>
      <p:sp>
        <p:nvSpPr>
          <p:cNvPr id="10" name="Text 8"/>
          <p:cNvSpPr/>
          <p:nvPr/>
        </p:nvSpPr>
        <p:spPr>
          <a:xfrm>
            <a:off x="2567464" y="3892034"/>
            <a:ext cx="1912025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Filtragem Inteligente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2567464" y="4203502"/>
            <a:ext cx="4066103" cy="370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Algoritmos de IA filtram ruído neural, distinguindo intenções de movimento de pensamentos aleatórios.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2407206" y="4827687"/>
            <a:ext cx="71080" cy="71080"/>
          </a:xfrm>
          <a:prstGeom prst="roundRect">
            <a:avLst>
              <a:gd name="adj" fmla="val 643219"/>
            </a:avLst>
          </a:prstGeom>
          <a:solidFill>
            <a:srgbClr val="E2C2B3"/>
          </a:solidFill>
          <a:ln/>
        </p:spPr>
      </p:sp>
      <p:sp>
        <p:nvSpPr>
          <p:cNvPr id="13" name="Text 11"/>
          <p:cNvSpPr/>
          <p:nvPr/>
        </p:nvSpPr>
        <p:spPr>
          <a:xfrm>
            <a:off x="2567464" y="4752142"/>
            <a:ext cx="196488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Feedback Multimodal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2567464" y="5063609"/>
            <a:ext cx="4066103" cy="370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Confirmação visual, sonora e háptica garante que o usuário sabe exatamente quando o sistema está pronto.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6988135" y="2011323"/>
            <a:ext cx="5242560" cy="185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endParaRPr lang="en-US" sz="11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8135" y="2296835"/>
            <a:ext cx="4338876" cy="426231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2620566" y="6860262"/>
            <a:ext cx="9602629" cy="185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"O poder do pensamento não é mais uma metáfora — é o meio de transporte."</a:t>
            </a:r>
            <a:endParaRPr lang="en-US" sz="1100" dirty="0"/>
          </a:p>
        </p:txBody>
      </p:sp>
      <p:sp>
        <p:nvSpPr>
          <p:cNvPr id="18" name="Shape 15"/>
          <p:cNvSpPr/>
          <p:nvPr/>
        </p:nvSpPr>
        <p:spPr>
          <a:xfrm>
            <a:off x="2407206" y="6759893"/>
            <a:ext cx="15240" cy="385882"/>
          </a:xfrm>
          <a:prstGeom prst="rect">
            <a:avLst/>
          </a:prstGeom>
          <a:solidFill>
            <a:srgbClr val="E2C2B3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05632" y="1547336"/>
            <a:ext cx="717590" cy="157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0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CAPÍTULO 6</a:t>
            </a:r>
            <a:endParaRPr lang="en-US" sz="900" dirty="0"/>
          </a:p>
        </p:txBody>
      </p:sp>
      <p:sp>
        <p:nvSpPr>
          <p:cNvPr id="4" name="Text 1"/>
          <p:cNvSpPr/>
          <p:nvPr/>
        </p:nvSpPr>
        <p:spPr>
          <a:xfrm>
            <a:off x="6005632" y="1787604"/>
            <a:ext cx="5972651" cy="463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UX Design: A Interface Invisível</a:t>
            </a:r>
            <a:endParaRPr lang="en-US" sz="2900" dirty="0"/>
          </a:p>
        </p:txBody>
      </p:sp>
      <p:sp>
        <p:nvSpPr>
          <p:cNvPr id="5" name="Shape 2"/>
          <p:cNvSpPr/>
          <p:nvPr/>
        </p:nvSpPr>
        <p:spPr>
          <a:xfrm>
            <a:off x="6005632" y="2396847"/>
            <a:ext cx="8105537" cy="1009650"/>
          </a:xfrm>
          <a:prstGeom prst="roundRect">
            <a:avLst>
              <a:gd name="adj" fmla="val 7245"/>
            </a:avLst>
          </a:prstGeom>
          <a:solidFill>
            <a:srgbClr val="403234"/>
          </a:solidFill>
          <a:ln w="15240">
            <a:solidFill>
              <a:srgbClr val="786A6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990392" y="2396847"/>
            <a:ext cx="60960" cy="1009650"/>
          </a:xfrm>
          <a:prstGeom prst="roundRect">
            <a:avLst>
              <a:gd name="adj" fmla="val 36511"/>
            </a:avLst>
          </a:prstGeom>
          <a:solidFill>
            <a:srgbClr val="E2C2B3"/>
          </a:solidFill>
          <a:ln/>
        </p:spPr>
      </p:sp>
      <p:sp>
        <p:nvSpPr>
          <p:cNvPr id="7" name="Text 4"/>
          <p:cNvSpPr/>
          <p:nvPr/>
        </p:nvSpPr>
        <p:spPr>
          <a:xfrm>
            <a:off x="6214943" y="2560439"/>
            <a:ext cx="1854637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Princípio Zero UI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214943" y="2850475"/>
            <a:ext cx="7732633" cy="392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 design foca na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remoção de barreiras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Não há telas de toque obrigatórias para o movimento básico — o sistema antecipa a intenção do usuário através da leitura neural contínua.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6005632" y="3503533"/>
            <a:ext cx="8105537" cy="1009650"/>
          </a:xfrm>
          <a:prstGeom prst="roundRect">
            <a:avLst>
              <a:gd name="adj" fmla="val 7245"/>
            </a:avLst>
          </a:prstGeom>
          <a:solidFill>
            <a:srgbClr val="403234"/>
          </a:solidFill>
          <a:ln w="15240">
            <a:solidFill>
              <a:srgbClr val="786A6C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990392" y="3503533"/>
            <a:ext cx="60960" cy="1009650"/>
          </a:xfrm>
          <a:prstGeom prst="roundRect">
            <a:avLst>
              <a:gd name="adj" fmla="val 36511"/>
            </a:avLst>
          </a:prstGeom>
          <a:solidFill>
            <a:srgbClr val="E2C2B3"/>
          </a:solidFill>
          <a:ln/>
        </p:spPr>
      </p:sp>
      <p:sp>
        <p:nvSpPr>
          <p:cNvPr id="11" name="Text 8"/>
          <p:cNvSpPr/>
          <p:nvPr/>
        </p:nvSpPr>
        <p:spPr>
          <a:xfrm>
            <a:off x="6214943" y="3667125"/>
            <a:ext cx="2761893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Feedback Háptico Inteligente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214943" y="3957161"/>
            <a:ext cx="7732633" cy="392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 assento possui micro-vibradores que alertam sobre obstáculos laterais detectados por sensores espaciais, criando uma percepção tátil do ambiente.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6005632" y="4610219"/>
            <a:ext cx="8105537" cy="1009650"/>
          </a:xfrm>
          <a:prstGeom prst="roundRect">
            <a:avLst>
              <a:gd name="adj" fmla="val 7245"/>
            </a:avLst>
          </a:prstGeom>
          <a:solidFill>
            <a:srgbClr val="403234"/>
          </a:solidFill>
          <a:ln w="15240">
            <a:solidFill>
              <a:srgbClr val="786A6C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990392" y="4610219"/>
            <a:ext cx="60960" cy="1009650"/>
          </a:xfrm>
          <a:prstGeom prst="roundRect">
            <a:avLst>
              <a:gd name="adj" fmla="val 36511"/>
            </a:avLst>
          </a:prstGeom>
          <a:solidFill>
            <a:srgbClr val="E2C2B3"/>
          </a:solidFill>
          <a:ln/>
        </p:spPr>
      </p:sp>
      <p:sp>
        <p:nvSpPr>
          <p:cNvPr id="15" name="Text 12"/>
          <p:cNvSpPr/>
          <p:nvPr/>
        </p:nvSpPr>
        <p:spPr>
          <a:xfrm>
            <a:off x="6214943" y="4773811"/>
            <a:ext cx="1854637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Áudio Espacial 3D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6214943" y="5063847"/>
            <a:ext cx="7732633" cy="392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Sistema de condução óssea informa status de bateria, condições do terreno e avisos de segurança sem bloquear a audição ambiental.</a:t>
            </a:r>
            <a:endParaRPr lang="en-US" sz="1150" dirty="0"/>
          </a:p>
        </p:txBody>
      </p:sp>
      <p:sp>
        <p:nvSpPr>
          <p:cNvPr id="17" name="Shape 14"/>
          <p:cNvSpPr/>
          <p:nvPr/>
        </p:nvSpPr>
        <p:spPr>
          <a:xfrm>
            <a:off x="6005632" y="5716905"/>
            <a:ext cx="8105537" cy="1009650"/>
          </a:xfrm>
          <a:prstGeom prst="roundRect">
            <a:avLst>
              <a:gd name="adj" fmla="val 7245"/>
            </a:avLst>
          </a:prstGeom>
          <a:solidFill>
            <a:srgbClr val="403234"/>
          </a:solidFill>
          <a:ln w="15240">
            <a:solidFill>
              <a:srgbClr val="786A6C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5990392" y="5716905"/>
            <a:ext cx="60960" cy="1009650"/>
          </a:xfrm>
          <a:prstGeom prst="roundRect">
            <a:avLst>
              <a:gd name="adj" fmla="val 36511"/>
            </a:avLst>
          </a:prstGeom>
          <a:solidFill>
            <a:srgbClr val="E2C2B3"/>
          </a:solidFill>
          <a:ln/>
        </p:spPr>
      </p:sp>
      <p:sp>
        <p:nvSpPr>
          <p:cNvPr id="19" name="Text 16"/>
          <p:cNvSpPr/>
          <p:nvPr/>
        </p:nvSpPr>
        <p:spPr>
          <a:xfrm>
            <a:off x="6214943" y="5880497"/>
            <a:ext cx="1854637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Modo Fail-Safe</a:t>
            </a:r>
            <a:endParaRPr lang="en-US" sz="1450" dirty="0"/>
          </a:p>
        </p:txBody>
      </p:sp>
      <p:sp>
        <p:nvSpPr>
          <p:cNvPr id="20" name="Text 17"/>
          <p:cNvSpPr/>
          <p:nvPr/>
        </p:nvSpPr>
        <p:spPr>
          <a:xfrm>
            <a:off x="6214943" y="6170533"/>
            <a:ext cx="7732633" cy="392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Se o sinal neural for perdido ou houver distração severa, a cadeira entra em 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000000"/>
                </a:solidFill>
                <a:highlight>
                  <a:srgbClr val="E2C2B3"/>
                </a:highlight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"Hover-Hold"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realizando um pouso suave e imediato.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1958" y="1125855"/>
            <a:ext cx="698897" cy="151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E2C2B3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CAPÍTULO 7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2331958" y="1357193"/>
            <a:ext cx="7425452" cy="451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UI Dashboard: Glassmorphism Futurista</a:t>
            </a:r>
            <a:endParaRPr lang="en-US" sz="2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1958" y="2049899"/>
            <a:ext cx="4807029" cy="48070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99033" y="2029182"/>
            <a:ext cx="4807029" cy="378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Embora o controle seja neural, uma interface visual de telemetria é essencial para monitoramento avançado.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9033" y="2510790"/>
            <a:ext cx="360998" cy="3609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99033" y="2986683"/>
            <a:ext cx="1805464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Neuro-Círculo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7499033" y="3304223"/>
            <a:ext cx="4807029" cy="378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Indicador central que brilha em 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00FFFF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ciano elétrico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de acordo com a intensidade do foco mental.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9033" y="3866317"/>
            <a:ext cx="360998" cy="36099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99033" y="4342209"/>
            <a:ext cx="1805464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Radar de Terreno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7499033" y="4659749"/>
            <a:ext cx="4807029" cy="378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Mapa topográfico simplificado via sensores LiDAR 360º para navegação segura.</a:t>
            </a:r>
            <a:endParaRPr lang="en-US" sz="11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99033" y="5221843"/>
            <a:ext cx="360998" cy="36099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99033" y="5697736"/>
            <a:ext cx="1805464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Barra de Flutuação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7499033" y="6015276"/>
            <a:ext cx="4807029" cy="378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Monitoramento em tempo real da pressão das turbinas e estabilidade do colchão de ar.</a:t>
            </a:r>
            <a:endParaRPr lang="en-US" sz="1100" dirty="0"/>
          </a:p>
        </p:txBody>
      </p:sp>
      <p:sp>
        <p:nvSpPr>
          <p:cNvPr id="15" name="Text 9"/>
          <p:cNvSpPr/>
          <p:nvPr/>
        </p:nvSpPr>
        <p:spPr>
          <a:xfrm>
            <a:off x="7499033" y="6496883"/>
            <a:ext cx="4807029" cy="567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Dispositivos: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Tablet acoplado ou óculos de Realidade Aumentada (AR) com estilo visual Glassmorphism em modo escuro de alto contraste.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2026-02-06T19:14:53Z</dcterms:created>
  <dcterms:modified xsi:type="dcterms:W3CDTF">2026-02-06T19:14:53Z</dcterms:modified>
</cp:coreProperties>
</file>